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6" r:id="rId6"/>
    <p:sldId id="267" r:id="rId7"/>
    <p:sldId id="272" r:id="rId8"/>
    <p:sldId id="268" r:id="rId9"/>
    <p:sldId id="269" r:id="rId10"/>
    <p:sldId id="270" r:id="rId11"/>
    <p:sldId id="271" r:id="rId12"/>
    <p:sldId id="260" r:id="rId13"/>
    <p:sldId id="261" r:id="rId14"/>
  </p:sldIdLst>
  <p:sldSz cx="18288000" cy="10287000"/>
  <p:notesSz cx="6858000" cy="9144000"/>
  <p:embeddedFontLst>
    <p:embeddedFont>
      <p:font typeface="Indi Kazka" panose="020B0604020202020204" charset="0"/>
      <p:regular r:id="rId16"/>
    </p:embeddedFont>
    <p:embeddedFont>
      <p:font typeface="League Gothic"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65" autoAdjust="0"/>
    <p:restoredTop sz="87998" autoAdjust="0"/>
  </p:normalViewPr>
  <p:slideViewPr>
    <p:cSldViewPr>
      <p:cViewPr>
        <p:scale>
          <a:sx n="50" d="100"/>
          <a:sy n="50" d="100"/>
        </p:scale>
        <p:origin x="1536" y="100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18/05/2025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12106-3D27-DD50-846B-036C0C085B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7EC7D-D00C-FDAD-D392-AF5ADC4C1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B27D18-249E-26E5-2B9F-8053FCB2A607}"/>
              </a:ext>
            </a:extLst>
          </p:cNvPr>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a:extLst>
              <a:ext uri="{FF2B5EF4-FFF2-40B4-BE49-F238E27FC236}">
                <a16:creationId xmlns:a16="http://schemas.microsoft.com/office/drawing/2014/main" id="{90B163C0-5690-B4BE-AAB1-BFFEFBFB9E74}"/>
              </a:ext>
            </a:extLst>
          </p:cNvPr>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83682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18/05/2025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hemeOverride" Target="../theme/themeOverride7.xml"/><Relationship Id="rId5" Type="http://schemas.openxmlformats.org/officeDocument/2006/relationships/image" Target="../media/image2.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8.xml"/><Relationship Id="rId5" Type="http://schemas.openxmlformats.org/officeDocument/2006/relationships/image" Target="../media/image2.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9.xml"/><Relationship Id="rId5" Type="http://schemas.openxmlformats.org/officeDocument/2006/relationships/image" Target="../media/image2.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0.xml"/><Relationship Id="rId5" Type="http://schemas.openxmlformats.org/officeDocument/2006/relationships/image" Target="../media/image2.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1.sv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a:solidFill>
                  <a:srgbClr val="E9D8E7"/>
                </a:solidFill>
                <a:latin typeface="League Gothic"/>
                <a:ea typeface="League Gothic"/>
                <a:cs typeface="League Gothic"/>
                <a:sym typeface="League Gothic"/>
              </a:rPr>
              <a:t>Developers:</a:t>
            </a:r>
          </a:p>
          <a:p>
            <a:pPr algn="ctr">
              <a:lnSpc>
                <a:spcPts val="4101"/>
              </a:lnSpc>
            </a:pPr>
            <a:r>
              <a:rPr lang="en-US" sz="2929">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a:solidFill>
                  <a:srgbClr val="E9D8E7"/>
                </a:solidFill>
                <a:latin typeface="League Gothic"/>
                <a:ea typeface="League Gothic"/>
                <a:cs typeface="League Gothic"/>
                <a:sym typeface="League Gothic"/>
              </a:rPr>
              <a:t>Animators:</a:t>
            </a:r>
          </a:p>
          <a:p>
            <a:pPr algn="ctr">
              <a:lnSpc>
                <a:spcPts val="4101"/>
              </a:lnSpc>
            </a:pPr>
            <a:r>
              <a:rPr lang="en-US" sz="2929">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5948B998-7DDA-EB4F-6ABF-800D14F5F45E}"/>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p:txBody>
          <a:bodyPr/>
          <a:lstStyle/>
          <a:p>
            <a:pPr algn="l">
              <a:spcBef>
                <a:spcPct val="20000"/>
              </a:spcBef>
            </a:pPr>
            <a:r>
              <a:rPr lang="en-US" sz="3100" dirty="0">
                <a:solidFill>
                  <a:srgbClr val="E9D8E7"/>
                </a:solidFill>
                <a:latin typeface="League Gothic"/>
                <a:ea typeface="+mn-ea"/>
                <a:cs typeface="+mn-cs"/>
              </a:rPr>
              <a:t>The Coolest Part &amp; What's Next</a:t>
            </a:r>
            <a:endParaRPr lang="en-IL" sz="3100" dirty="0">
              <a:solidFill>
                <a:srgbClr val="E9D8E7"/>
              </a:solidFill>
              <a:latin typeface="League Gothic"/>
              <a:ea typeface="+mn-ea"/>
              <a:cs typeface="+mn-cs"/>
            </a:endParaRPr>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028700" y="4676571"/>
            <a:ext cx="15197142" cy="2171700"/>
          </a:xfrm>
        </p:spPr>
        <p:txBody>
          <a:bodyPr/>
          <a:lstStyle/>
          <a:p>
            <a:r>
              <a:rPr lang="en-US" sz="3100" dirty="0">
                <a:solidFill>
                  <a:srgbClr val="E9D8E7"/>
                </a:solidFill>
                <a:latin typeface="League Gothic"/>
              </a:rPr>
              <a:t>Proudest Of: Deep ideas linked to gameplay via flexible, data-driven design.</a:t>
            </a:r>
          </a:p>
          <a:p>
            <a:r>
              <a:rPr lang="en-US" sz="3100" dirty="0">
                <a:solidFill>
                  <a:srgbClr val="E9D8E7"/>
                </a:solidFill>
                <a:latin typeface="League Gothic"/>
              </a:rPr>
              <a:t>Future: More powers, crazier "demons," expanded world, finish story</a:t>
            </a:r>
            <a:r>
              <a:rPr lang="en-US" dirty="0"/>
              <a:t>.</a:t>
            </a:r>
          </a:p>
          <a:p>
            <a:endParaRPr lang="en-IL" dirty="0"/>
          </a:p>
        </p:txBody>
      </p:sp>
      <p:sp>
        <p:nvSpPr>
          <p:cNvPr id="5" name="TextBox 4">
            <a:extLst>
              <a:ext uri="{FF2B5EF4-FFF2-40B4-BE49-F238E27FC236}">
                <a16:creationId xmlns:a16="http://schemas.microsoft.com/office/drawing/2014/main" id="{90EA1A3D-C29D-2273-B496-FA065BBB6C32}"/>
              </a:ext>
            </a:extLst>
          </p:cNvPr>
          <p:cNvSpPr txBox="1"/>
          <p:nvPr/>
        </p:nvSpPr>
        <p:spPr>
          <a:xfrm>
            <a:off x="1028700" y="7091464"/>
            <a:ext cx="9162573" cy="569387"/>
          </a:xfrm>
          <a:prstGeom prst="rect">
            <a:avLst/>
          </a:prstGeom>
          <a:noFill/>
        </p:spPr>
        <p:txBody>
          <a:bodyPr wrap="none" rtlCol="0">
            <a:spAutoFit/>
          </a:bodyPr>
          <a:lstStyle/>
          <a:p>
            <a:pPr>
              <a:spcBef>
                <a:spcPct val="20000"/>
              </a:spcBef>
            </a:pPr>
            <a:r>
              <a:rPr lang="en-US" sz="3100" dirty="0">
                <a:solidFill>
                  <a:srgbClr val="E9D8E7"/>
                </a:solidFill>
                <a:latin typeface="League Gothic"/>
              </a:rPr>
              <a:t>[IMAGE: An exciting in-game shot or a piece of concept art hinting at future areas]</a:t>
            </a:r>
            <a:endParaRPr lang="en-IL" sz="3100" dirty="0">
              <a:solidFill>
                <a:srgbClr val="E9D8E7"/>
              </a:solidFill>
              <a:latin typeface="League Gothic"/>
            </a:endParaRP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D1D5B930-0463-9D26-003D-12294DB95C5C}"/>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p:txBody>
          <a:bodyPr/>
          <a:lstStyle/>
          <a:p>
            <a:pPr algn="l">
              <a:spcBef>
                <a:spcPct val="20000"/>
              </a:spcBef>
            </a:pPr>
            <a:r>
              <a:rPr lang="en-US" sz="3100" dirty="0">
                <a:solidFill>
                  <a:srgbClr val="E9D8E7"/>
                </a:solidFill>
                <a:latin typeface="League Gothic"/>
                <a:ea typeface="+mn-ea"/>
                <a:cs typeface="+mn-cs"/>
              </a:rPr>
              <a:t>Questions?</a:t>
            </a:r>
            <a:endParaRPr lang="en-IL" sz="3100" dirty="0">
              <a:solidFill>
                <a:srgbClr val="E9D8E7"/>
              </a:solidFill>
              <a:latin typeface="League Gothic"/>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p:txBody>
          <a:bodyPr>
            <a:normAutofit/>
          </a:bodyPr>
          <a:lstStyle/>
          <a:p>
            <a:pPr algn="l"/>
            <a:r>
              <a:rPr lang="en-US" sz="3100" dirty="0">
                <a:solidFill>
                  <a:srgbClr val="E9D8E7"/>
                </a:solidFill>
                <a:latin typeface="League Gothic"/>
              </a:rPr>
              <a:t>Team: Naor, Majd, Daniel, Or</a:t>
            </a:r>
            <a:br>
              <a:rPr lang="en-US" sz="3100" dirty="0">
                <a:solidFill>
                  <a:srgbClr val="E9D8E7"/>
                </a:solidFill>
                <a:latin typeface="League Gothic"/>
              </a:rPr>
            </a:br>
            <a:r>
              <a:rPr lang="en-US" sz="3100" dirty="0">
                <a:solidFill>
                  <a:srgbClr val="E9D8E7"/>
                </a:solidFill>
                <a:latin typeface="League Gothic"/>
              </a:rPr>
              <a:t>[TEXT: Your Portfolio/Project Link (Optional)]</a:t>
            </a:r>
          </a:p>
          <a:p>
            <a:pPr algn="l"/>
            <a:r>
              <a:rPr lang="en-US" sz="3100" dirty="0">
                <a:solidFill>
                  <a:srgbClr val="E9D8E7"/>
                </a:solidFill>
                <a:latin typeface="League Gothic"/>
              </a:rPr>
              <a:t>[IMAGE: "Shadow &amp; Eye" logo]</a:t>
            </a:r>
            <a:endParaRPr lang="en-IL" sz="3100" dirty="0">
              <a:solidFill>
                <a:srgbClr val="E9D8E7"/>
              </a:solidFill>
              <a:latin typeface="League Gothic"/>
            </a:endParaRPr>
          </a:p>
        </p:txBody>
      </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4"/>
            <a:stretch>
              <a:fillRect l="-2181" r="-2181"/>
            </a:stretch>
          </a:blipFill>
        </p:spPr>
        <p:txBody>
          <a:bodyPr/>
          <a:lstStyle/>
          <a:p>
            <a:endParaRPr lang="en-IL"/>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21999"/>
            </a:blip>
            <a:stretch>
              <a:fillRect/>
            </a:stretch>
          </a:blipFill>
        </p:spPr>
        <p:txBody>
          <a:bodyPr/>
          <a:lstStyle/>
          <a:p>
            <a:endParaRPr lang="en-IL"/>
          </a:p>
        </p:txBody>
      </p:sp>
      <p:sp>
        <p:nvSpPr>
          <p:cNvPr id="9" name="Freeform 4">
            <a:extLst>
              <a:ext uri="{FF2B5EF4-FFF2-40B4-BE49-F238E27FC236}">
                <a16:creationId xmlns:a16="http://schemas.microsoft.com/office/drawing/2014/main" id="{8A8DE158-F140-B4D2-6C16-7C407D6DAAB8}"/>
              </a:ext>
            </a:extLst>
          </p:cNvPr>
          <p:cNvSpPr>
            <a:spLocks noGrp="1" noRot="1" noMove="1" noResize="1" noEditPoints="1" noAdjustHandles="1" noChangeArrowheads="1" noChangeShapeType="1"/>
          </p:cNvSpPr>
          <p:nvPr/>
        </p:nvSpPr>
        <p:spPr>
          <a:xfrm>
            <a:off x="-2362200" y="-2699447"/>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4" name="TextBox 4"/>
          <p:cNvSpPr txBox="1"/>
          <p:nvPr/>
        </p:nvSpPr>
        <p:spPr>
          <a:xfrm>
            <a:off x="1028700"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Technology</a:t>
            </a:r>
          </a:p>
        </p:txBody>
      </p:sp>
      <p:sp>
        <p:nvSpPr>
          <p:cNvPr id="5" name="TextBox 5"/>
          <p:cNvSpPr txBox="1"/>
          <p:nvPr/>
        </p:nvSpPr>
        <p:spPr>
          <a:xfrm>
            <a:off x="4213215" y="2078994"/>
            <a:ext cx="16956" cy="897484"/>
          </a:xfrm>
          <a:prstGeom prst="rect">
            <a:avLst/>
          </a:prstGeom>
        </p:spPr>
        <p:txBody>
          <a:bodyPr lIns="0" tIns="0" rIns="0" bIns="0" rtlCol="0" anchor="t">
            <a:spAutoFit/>
          </a:bodyPr>
          <a:lstStyle/>
          <a:p>
            <a:pPr algn="ctr">
              <a:lnSpc>
                <a:spcPts val="7300"/>
              </a:lnSpc>
              <a:spcBef>
                <a:spcPct val="0"/>
              </a:spcBef>
            </a:pPr>
            <a:endParaRPr/>
          </a:p>
        </p:txBody>
      </p:sp>
      <p:sp>
        <p:nvSpPr>
          <p:cNvPr id="6" name="TextBox 6"/>
          <p:cNvSpPr txBox="1"/>
          <p:nvPr/>
        </p:nvSpPr>
        <p:spPr>
          <a:xfrm>
            <a:off x="385676" y="1534049"/>
            <a:ext cx="8375265" cy="4479175"/>
          </a:xfrm>
          <a:prstGeom prst="rect">
            <a:avLst/>
          </a:prstGeom>
        </p:spPr>
        <p:txBody>
          <a:bodyPr lIns="0" tIns="0" rIns="0" bIns="0" rtlCol="0" anchor="t">
            <a:spAutoFit/>
          </a:bodyPr>
          <a:lstStyle/>
          <a:p>
            <a:pPr algn="l">
              <a:lnSpc>
                <a:spcPts val="4374"/>
              </a:lnSpc>
            </a:pPr>
            <a:r>
              <a:rPr lang="en-US" sz="3124" dirty="0">
                <a:solidFill>
                  <a:srgbClr val="E9D8E7"/>
                </a:solidFill>
                <a:latin typeface="League Gothic"/>
                <a:ea typeface="League Gothic"/>
                <a:cs typeface="League Gothic"/>
                <a:sym typeface="League Gothic"/>
              </a:rPr>
              <a:t>Unity engine and tools:</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unity engine provide physics and the basic </a:t>
            </a:r>
            <a:r>
              <a:rPr lang="en-US" sz="3124" dirty="0" err="1">
                <a:solidFill>
                  <a:srgbClr val="E9D8E7"/>
                </a:solidFill>
                <a:latin typeface="League Gothic"/>
                <a:ea typeface="League Gothic"/>
                <a:cs typeface="League Gothic"/>
                <a:sym typeface="League Gothic"/>
              </a:rPr>
              <a:t>enviorment</a:t>
            </a:r>
            <a:r>
              <a:rPr lang="en-US" sz="3124" dirty="0">
                <a:solidFill>
                  <a:srgbClr val="E9D8E7"/>
                </a:solidFill>
                <a:latin typeface="League Gothic"/>
                <a:ea typeface="League Gothic"/>
                <a:cs typeface="League Gothic"/>
                <a:sym typeface="League Gothic"/>
              </a:rPr>
              <a:t> </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dirty="0" err="1">
                <a:solidFill>
                  <a:srgbClr val="E9D8E7"/>
                </a:solidFill>
                <a:latin typeface="League Gothic"/>
                <a:ea typeface="League Gothic"/>
                <a:cs typeface="League Gothic"/>
                <a:sym typeface="League Gothic"/>
              </a:rPr>
              <a:t>cinemachine</a:t>
            </a:r>
            <a:r>
              <a:rPr lang="en-US" sz="3124" dirty="0">
                <a:solidFill>
                  <a:srgbClr val="E9D8E7"/>
                </a:solidFill>
                <a:latin typeface="League Gothic"/>
                <a:ea typeface="League Gothic"/>
                <a:cs typeface="League Gothic"/>
                <a:sym typeface="League Gothic"/>
              </a:rPr>
              <a:t>- To create a dynamic camera  according to size of room</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enemy Ai </a:t>
            </a:r>
            <a:r>
              <a:rPr lang="en-US" sz="3124" dirty="0" err="1">
                <a:solidFill>
                  <a:srgbClr val="E9D8E7"/>
                </a:solidFill>
                <a:latin typeface="League Gothic"/>
                <a:ea typeface="League Gothic"/>
                <a:cs typeface="League Gothic"/>
                <a:sym typeface="League Gothic"/>
              </a:rPr>
              <a:t>useing</a:t>
            </a:r>
            <a:r>
              <a:rPr lang="en-US" sz="3124" dirty="0">
                <a:solidFill>
                  <a:srgbClr val="E9D8E7"/>
                </a:solidFill>
                <a:latin typeface="League Gothic"/>
                <a:ea typeface="League Gothic"/>
                <a:cs typeface="League Gothic"/>
                <a:sym typeface="League Gothic"/>
              </a:rPr>
              <a:t> state machine to give </a:t>
            </a:r>
            <a:r>
              <a:rPr lang="en-US" sz="3124" dirty="0" err="1">
                <a:solidFill>
                  <a:srgbClr val="E9D8E7"/>
                </a:solidFill>
                <a:latin typeface="League Gothic"/>
                <a:ea typeface="League Gothic"/>
                <a:cs typeface="League Gothic"/>
                <a:sym typeface="League Gothic"/>
              </a:rPr>
              <a:t>diffrent</a:t>
            </a:r>
            <a:r>
              <a:rPr lang="en-US" sz="3124" dirty="0">
                <a:solidFill>
                  <a:srgbClr val="E9D8E7"/>
                </a:solidFill>
                <a:latin typeface="League Gothic"/>
                <a:ea typeface="League Gothic"/>
                <a:cs typeface="League Gothic"/>
                <a:sym typeface="League Gothic"/>
              </a:rPr>
              <a:t>  and smarter </a:t>
            </a:r>
            <a:r>
              <a:rPr lang="en-US" sz="3124" dirty="0" err="1">
                <a:solidFill>
                  <a:srgbClr val="E9D8E7"/>
                </a:solidFill>
                <a:latin typeface="League Gothic"/>
                <a:ea typeface="League Gothic"/>
                <a:cs typeface="League Gothic"/>
                <a:sym typeface="League Gothic"/>
              </a:rPr>
              <a:t>behivors</a:t>
            </a:r>
            <a:endParaRPr lang="en-US" sz="3124" dirty="0">
              <a:solidFill>
                <a:srgbClr val="E9D8E7"/>
              </a:solidFill>
              <a:latin typeface="League Gothic"/>
              <a:ea typeface="League Gothic"/>
              <a:cs typeface="League Gothic"/>
              <a:sym typeface="League Gothic"/>
            </a:endParaRP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new input system for a wild range of controllers </a:t>
            </a:r>
          </a:p>
          <a:p>
            <a:pPr marL="674586" lvl="1" indent="-337293">
              <a:lnSpc>
                <a:spcPts val="4374"/>
              </a:lnSpc>
              <a:buFont typeface="Arial"/>
              <a:buChar char="•"/>
            </a:pPr>
            <a:r>
              <a:rPr lang="en-US" sz="3124" dirty="0">
                <a:solidFill>
                  <a:srgbClr val="E9D8E7"/>
                </a:solidFill>
                <a:latin typeface="League Gothic"/>
              </a:rPr>
              <a:t>Tech Stack: Unity (2022 LTS), C#, URP, Input System, A* Pathfinding.</a:t>
            </a:r>
          </a:p>
          <a:p>
            <a:pPr marL="674586" lvl="1" indent="-337293" algn="l">
              <a:lnSpc>
                <a:spcPts val="4374"/>
              </a:lnSpc>
              <a:buFont typeface="Arial"/>
              <a:buChar char="•"/>
            </a:pPr>
            <a:endParaRPr lang="en-US" sz="3124" dirty="0">
              <a:solidFill>
                <a:srgbClr val="E9D8E7"/>
              </a:solidFill>
              <a:latin typeface="League Gothic"/>
              <a:ea typeface="League Gothic"/>
              <a:cs typeface="League Gothic"/>
              <a:sym typeface="League Gothic"/>
            </a:endParaRPr>
          </a:p>
        </p:txBody>
      </p:sp>
      <p:sp>
        <p:nvSpPr>
          <p:cNvPr id="7" name="TextBox 7"/>
          <p:cNvSpPr txBox="1"/>
          <p:nvPr/>
        </p:nvSpPr>
        <p:spPr>
          <a:xfrm>
            <a:off x="9144000" y="1534049"/>
            <a:ext cx="8375265" cy="1082687"/>
          </a:xfrm>
          <a:prstGeom prst="rect">
            <a:avLst/>
          </a:prstGeom>
        </p:spPr>
        <p:txBody>
          <a:bodyPr lIns="0" tIns="0" rIns="0" bIns="0" rtlCol="0" anchor="t">
            <a:spAutoFit/>
          </a:bodyPr>
          <a:lstStyle/>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enemy Ai useing state machine to give diffrent  and smarter behivors</a:t>
            </a:r>
          </a:p>
        </p:txBody>
      </p:sp>
      <p:sp>
        <p:nvSpPr>
          <p:cNvPr id="8" name="TextBox 8"/>
          <p:cNvSpPr txBox="1"/>
          <p:nvPr/>
        </p:nvSpPr>
        <p:spPr>
          <a:xfrm>
            <a:off x="9694234"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Algorithms</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4">
              <a:alphaModFix amt="46000"/>
            </a:blip>
            <a:stretch>
              <a:fillRect/>
            </a:stretch>
          </a:blipFill>
        </p:spPr>
        <p:txBody>
          <a:bodyPr/>
          <a:lstStyle/>
          <a:p>
            <a:endParaRPr lang="en-IL"/>
          </a:p>
        </p:txBody>
      </p:sp>
      <p:sp>
        <p:nvSpPr>
          <p:cNvPr id="6" name="Freeform 4">
            <a:extLst>
              <a:ext uri="{FF2B5EF4-FFF2-40B4-BE49-F238E27FC236}">
                <a16:creationId xmlns:a16="http://schemas.microsoft.com/office/drawing/2014/main" id="{EF86CF6B-9C4C-9780-9E36-E5198E272D0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3" name="TextBox 3"/>
          <p:cNvSpPr txBox="1"/>
          <p:nvPr/>
        </p:nvSpPr>
        <p:spPr>
          <a:xfrm>
            <a:off x="2698767" y="958563"/>
            <a:ext cx="4084685" cy="529376"/>
          </a:xfrm>
          <a:prstGeom prst="rect">
            <a:avLst/>
          </a:prstGeom>
        </p:spPr>
        <p:txBody>
          <a:bodyPr lIns="0" tIns="0" rIns="0" bIns="0" rtlCol="0" anchor="t">
            <a:spAutoFit/>
          </a:bodyPr>
          <a:lstStyle/>
          <a:p>
            <a:pPr marL="674586" lvl="1" indent="-337293">
              <a:lnSpc>
                <a:spcPts val="4374"/>
              </a:lnSpc>
              <a:spcBef>
                <a:spcPct val="0"/>
              </a:spcBef>
              <a:buFont typeface="Arial"/>
              <a:buChar char="•"/>
            </a:pPr>
            <a:r>
              <a:rPr lang="en-US" sz="3124" dirty="0">
                <a:solidFill>
                  <a:srgbClr val="E9D8E7"/>
                </a:solidFill>
                <a:latin typeface="League Gothic"/>
                <a:sym typeface="League Gothic"/>
              </a:rPr>
              <a:t>Architecture</a:t>
            </a:r>
          </a:p>
        </p:txBody>
      </p:sp>
      <p:sp>
        <p:nvSpPr>
          <p:cNvPr id="4" name="TextBox 4"/>
          <p:cNvSpPr txBox="1"/>
          <p:nvPr/>
        </p:nvSpPr>
        <p:spPr>
          <a:xfrm>
            <a:off x="1345872" y="1851013"/>
            <a:ext cx="13787072" cy="4479175"/>
          </a:xfrm>
          <a:prstGeom prst="rect">
            <a:avLst/>
          </a:prstGeom>
        </p:spPr>
        <p:txBody>
          <a:bodyPr lIns="0" tIns="0" rIns="0" bIns="0" rtlCol="0" anchor="t">
            <a:spAutoFit/>
          </a:bodyPr>
          <a:lstStyle/>
          <a:p>
            <a:pPr marL="674586" lvl="1" indent="-337293">
              <a:lnSpc>
                <a:spcPts val="4374"/>
              </a:lnSpc>
              <a:buFont typeface="Arial"/>
              <a:buChar char="•"/>
            </a:pPr>
            <a:r>
              <a:rPr lang="en-US" sz="3124" dirty="0" err="1">
                <a:solidFill>
                  <a:srgbClr val="E9D8E7"/>
                </a:solidFill>
                <a:latin typeface="League Gothic"/>
                <a:sym typeface="League Gothic"/>
              </a:rPr>
              <a:t>InputSystem</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singletons for managers like level manager </a:t>
            </a:r>
          </a:p>
          <a:p>
            <a:pPr marL="674586" lvl="1" indent="-337293">
              <a:lnSpc>
                <a:spcPts val="4374"/>
              </a:lnSpc>
              <a:buFont typeface="Arial"/>
              <a:buChar char="•"/>
            </a:pPr>
            <a:r>
              <a:rPr lang="en-US" sz="3124" dirty="0">
                <a:solidFill>
                  <a:srgbClr val="E9D8E7"/>
                </a:solidFill>
                <a:latin typeface="League Gothic"/>
                <a:sym typeface="League Gothic"/>
              </a:rPr>
              <a:t>state machine that handles events and updates based on player input and actions using state </a:t>
            </a:r>
            <a:r>
              <a:rPr lang="en-US" sz="3124" dirty="0" err="1">
                <a:solidFill>
                  <a:srgbClr val="E9D8E7"/>
                </a:solidFill>
                <a:latin typeface="League Gothic"/>
                <a:sym typeface="League Gothic"/>
              </a:rPr>
              <a:t>pattrn</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 beacon using mediator pattern to prevent dependencies and reduce </a:t>
            </a:r>
            <a:r>
              <a:rPr lang="en-US" sz="3124" dirty="0" err="1">
                <a:solidFill>
                  <a:srgbClr val="E9D8E7"/>
                </a:solidFill>
                <a:latin typeface="League Gothic"/>
                <a:sym typeface="League Gothic"/>
              </a:rPr>
              <a:t>capaling</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dedicated scripts for specific action to provide a clear structure and </a:t>
            </a:r>
            <a:r>
              <a:rPr lang="en-US" sz="3124" dirty="0" err="1">
                <a:solidFill>
                  <a:srgbClr val="E9D8E7"/>
                </a:solidFill>
                <a:latin typeface="League Gothic"/>
                <a:sym typeface="League Gothic"/>
              </a:rPr>
              <a:t>orignition</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event based architecture to reduce capulin  </a:t>
            </a:r>
          </a:p>
          <a:p>
            <a:pPr marL="674586" lvl="1" indent="-337293">
              <a:lnSpc>
                <a:spcPts val="4374"/>
              </a:lnSpc>
              <a:buFont typeface="Arial"/>
              <a:buChar char="•"/>
            </a:pPr>
            <a:r>
              <a:rPr lang="en-US" sz="3124" dirty="0">
                <a:solidFill>
                  <a:srgbClr val="E9D8E7"/>
                </a:solidFill>
                <a:latin typeface="League Gothic"/>
                <a:sym typeface="League Gothic"/>
              </a:rPr>
              <a:t>using abstract classes to facilitate generic interfaces</a:t>
            </a:r>
          </a:p>
          <a:p>
            <a:pPr marL="674586" lvl="1" indent="-337293">
              <a:lnSpc>
                <a:spcPts val="4374"/>
              </a:lnSpc>
              <a:buFont typeface="Arial"/>
              <a:buChar char="•"/>
            </a:pPr>
            <a:r>
              <a:rPr lang="en-US" sz="3124" dirty="0">
                <a:solidFill>
                  <a:srgbClr val="E9D8E7"/>
                </a:solidFill>
                <a:latin typeface="League Gothic"/>
                <a:sym typeface="League Gothic"/>
              </a:rPr>
              <a:t>Loose coupling via </a:t>
            </a:r>
            <a:r>
              <a:rPr lang="en-US" sz="3124" dirty="0" err="1">
                <a:solidFill>
                  <a:srgbClr val="E9D8E7"/>
                </a:solidFill>
                <a:latin typeface="League Gothic"/>
                <a:sym typeface="League Gothic"/>
              </a:rPr>
              <a:t>ScriptableObject</a:t>
            </a:r>
            <a:r>
              <a:rPr lang="en-US" sz="3124" dirty="0">
                <a:solidFill>
                  <a:srgbClr val="E9D8E7"/>
                </a:solidFill>
                <a:latin typeface="League Gothic"/>
                <a:sym typeface="League Gothic"/>
              </a:rPr>
              <a:t> events</a:t>
            </a:r>
          </a:p>
        </p:txBody>
      </p:sp>
      <p:sp>
        <p:nvSpPr>
          <p:cNvPr id="5" name="TextBox 5"/>
          <p:cNvSpPr txBox="1"/>
          <p:nvPr/>
        </p:nvSpPr>
        <p:spPr>
          <a:xfrm>
            <a:off x="4343400" y="6787999"/>
            <a:ext cx="12349293" cy="2786404"/>
          </a:xfrm>
          <a:prstGeom prst="rect">
            <a:avLst/>
          </a:prstGeom>
        </p:spPr>
        <p:txBody>
          <a:bodyPr wrap="square" lIns="0" tIns="0" rIns="0" bIns="0" rtlCol="0" anchor="t">
            <a:spAutoFit/>
          </a:bodyPr>
          <a:lstStyle/>
          <a:p>
            <a:pPr marL="337293" lvl="1" algn="ctr">
              <a:lnSpc>
                <a:spcPts val="4374"/>
              </a:lnSpc>
              <a:spcBef>
                <a:spcPct val="0"/>
              </a:spcBef>
            </a:pPr>
            <a:r>
              <a:rPr lang="en-US" sz="3124" dirty="0">
                <a:solidFill>
                  <a:srgbClr val="E9D8E7"/>
                </a:solidFill>
                <a:latin typeface="League Gothic"/>
                <a:sym typeface="League Gothic"/>
              </a:rPr>
              <a:t>[</a:t>
            </a:r>
            <a:r>
              <a:rPr lang="en-US" sz="3124" dirty="0" err="1">
                <a:solidFill>
                  <a:srgbClr val="E9D8E7"/>
                </a:solidFill>
                <a:latin typeface="League Gothic"/>
                <a:sym typeface="League Gothic"/>
              </a:rPr>
              <a:t>InputSystem</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MovementModule</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PhysicsEngine</a:t>
            </a:r>
            <a:r>
              <a:rPr lang="en-US" sz="3124" dirty="0">
                <a:solidFill>
                  <a:srgbClr val="E9D8E7"/>
                </a:solidFill>
                <a:latin typeface="League Gothic"/>
                <a:sym typeface="League Gothic"/>
              </a:rPr>
              <a:t>]</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SuitManager</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CombatModule</a:t>
            </a:r>
            <a:r>
              <a:rPr lang="en-US" sz="3124" dirty="0">
                <a:solidFill>
                  <a:srgbClr val="E9D8E7"/>
                </a:solidFill>
                <a:latin typeface="League Gothic"/>
                <a:sym typeface="League Gothic"/>
              </a:rPr>
              <a:t>] → [Animator]</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EnemyAI</a:t>
            </a:r>
            <a:r>
              <a:rPr lang="en-US" sz="3124" dirty="0">
                <a:solidFill>
                  <a:srgbClr val="E9D8E7"/>
                </a:solidFill>
                <a:latin typeface="League Gothic"/>
                <a:sym typeface="League Gothic"/>
              </a:rPr>
              <a:t> (FSM + ML-Agents)]</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In order to traverse this unforgiving land, The Eye grants you the power to wear the shells of the enemies you defeat - ”</a:t>
            </a:r>
            <a:r>
              <a:rPr lang="en-US" sz="3842" dirty="0" err="1">
                <a:solidFill>
                  <a:srgbClr val="261A4A"/>
                </a:solidFill>
                <a:latin typeface="League Gothic"/>
                <a:ea typeface="League Gothic"/>
                <a:cs typeface="League Gothic"/>
                <a:sym typeface="League Gothic"/>
              </a:rPr>
              <a:t>Maluvestis</a:t>
            </a:r>
            <a:r>
              <a:rPr lang="en-US" sz="3842" dirty="0">
                <a:solidFill>
                  <a:srgbClr val="261A4A"/>
                </a:solidFill>
                <a:latin typeface="League Gothic"/>
                <a:ea typeface="League Gothic"/>
                <a:cs typeface="League Gothic"/>
                <a:sym typeface="League Gothic"/>
              </a:rPr>
              <a:t>”, to beat even stronger foes and reach remarkable </a:t>
            </a:r>
            <a:r>
              <a:rPr lang="en-US" sz="3842" dirty="0" err="1">
                <a:solidFill>
                  <a:srgbClr val="261A4A"/>
                </a:solidFill>
                <a:latin typeface="League Gothic"/>
                <a:ea typeface="League Gothic"/>
                <a:cs typeface="League Gothic"/>
                <a:sym typeface="League Gothic"/>
              </a:rPr>
              <a:t>hights</a:t>
            </a:r>
            <a:r>
              <a:rPr lang="en-US" sz="3842" dirty="0">
                <a:solidFill>
                  <a:srgbClr val="261A4A"/>
                </a:solidFill>
                <a:latin typeface="League Gothic"/>
                <a:ea typeface="League Gothic"/>
                <a:cs typeface="League Gothic"/>
                <a:sym typeface="League Gothic"/>
              </a:rPr>
              <a:t>.</a:t>
            </a:r>
          </a:p>
        </p:txBody>
      </p:sp>
      <p:sp>
        <p:nvSpPr>
          <p:cNvPr id="7" name="TextBox 7"/>
          <p:cNvSpPr txBox="1"/>
          <p:nvPr/>
        </p:nvSpPr>
        <p:spPr>
          <a:xfrm>
            <a:off x="4861306" y="8128466"/>
            <a:ext cx="9692893" cy="507062"/>
          </a:xfrm>
          <a:prstGeom prst="rect">
            <a:avLst/>
          </a:prstGeom>
        </p:spPr>
        <p:txBody>
          <a:bodyPr wrap="square" lIns="0" tIns="0" rIns="0" bIns="0" rtlCol="0" anchor="t">
            <a:spAutoFit/>
          </a:bodyPr>
          <a:lstStyle/>
          <a:p>
            <a:pPr algn="ctr">
              <a:lnSpc>
                <a:spcPts val="4101"/>
              </a:lnSpc>
              <a:spcBef>
                <a:spcPct val="0"/>
              </a:spcBef>
            </a:pPr>
            <a:r>
              <a:rPr lang="en-US" sz="2929" dirty="0">
                <a:solidFill>
                  <a:srgbClr val="000000"/>
                </a:solidFill>
                <a:latin typeface="League Gothic"/>
                <a:ea typeface="League Gothic"/>
                <a:cs typeface="League Gothic"/>
                <a:sym typeface="League Gothic"/>
              </a:rPr>
              <a:t>Genre &amp; Loop: 2D platformer → explore → combat → unlock suits → overcome challenges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endParaRPr lang="en-IL"/>
          </a:p>
        </p:txBody>
      </p:sp>
      <p:sp>
        <p:nvSpPr>
          <p:cNvPr id="4" name="Freeform 4"/>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5" name="TextBox 5"/>
          <p:cNvSpPr txBox="1"/>
          <p:nvPr/>
        </p:nvSpPr>
        <p:spPr>
          <a:xfrm>
            <a:off x="764242" y="4000500"/>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C7442C74-884A-CB90-7D38-C2B5F418428B}"/>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sp>
        <p:nvSpPr>
          <p:cNvPr id="4" name="TextBox 3">
            <a:extLst>
              <a:ext uri="{FF2B5EF4-FFF2-40B4-BE49-F238E27FC236}">
                <a16:creationId xmlns:a16="http://schemas.microsoft.com/office/drawing/2014/main" id="{67CE28CE-A988-E91E-52F2-FE2D660B423C}"/>
              </a:ext>
            </a:extLst>
          </p:cNvPr>
          <p:cNvSpPr txBox="1">
            <a:spLocks/>
          </p:cNvSpPr>
          <p:nvPr/>
        </p:nvSpPr>
        <p:spPr>
          <a:xfrm>
            <a:off x="10820400" y="5905500"/>
            <a:ext cx="6370398" cy="647228"/>
          </a:xfrm>
          <a:prstGeom prst="rect">
            <a:avLst/>
          </a:prstGeom>
          <a:noFill/>
        </p:spPr>
        <p:txBody>
          <a:bodyPr wrap="none" rtlCol="0">
            <a:spAutoFit/>
          </a:bodyPr>
          <a:lstStyle/>
          <a:p>
            <a:r>
              <a:rPr lang="en-US" sz="2700" dirty="0"/>
              <a:t>[</a:t>
            </a:r>
            <a:r>
              <a:rPr lang="en-US" sz="3606" dirty="0">
                <a:solidFill>
                  <a:schemeClr val="bg1">
                    <a:lumMod val="85000"/>
                  </a:schemeClr>
                </a:solidFill>
                <a:latin typeface="League Gothic"/>
              </a:rPr>
              <a:t>IMAGE: A question mark icon or a lightbulb icon]</a:t>
            </a:r>
            <a:endParaRPr lang="en-IL" sz="3606" dirty="0">
              <a:solidFill>
                <a:schemeClr val="bg1">
                  <a:lumMod val="85000"/>
                </a:schemeClr>
              </a:solidFill>
              <a:latin typeface="League Gothic"/>
            </a:endParaRP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2FFD2900-F367-52D1-F76F-6D4915C3B0B6}"/>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p:txBody>
          <a:bodyPr>
            <a:normAutofit/>
          </a:bodyPr>
          <a:lstStyle/>
          <a:p>
            <a:pPr marL="674586" lvl="1" indent="-337293" algn="l" rtl="0">
              <a:lnSpc>
                <a:spcPts val="4374"/>
              </a:lnSpc>
              <a:spcBef>
                <a:spcPct val="20000"/>
              </a:spcBef>
              <a:buFont typeface="Arial"/>
              <a:buChar char="•"/>
            </a:pPr>
            <a:r>
              <a:rPr lang="en-US" sz="3124" kern="1200" dirty="0">
                <a:solidFill>
                  <a:srgbClr val="E9D8E7"/>
                </a:solidFill>
                <a:latin typeface="League Gothic"/>
                <a:ea typeface="+mn-ea"/>
                <a:cs typeface="+mn-cs"/>
              </a:rPr>
              <a:t>How We Solved It (Part 1): Smart Data &amp; Key Patterns</a:t>
            </a:r>
            <a:endParaRPr lang="en-IL" sz="3124" kern="12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DA66E32-8FAB-AF5A-A7B8-1D602865F50B}"/>
              </a:ext>
            </a:extLst>
          </p:cNvPr>
          <p:cNvSpPr>
            <a:spLocks noGrp="1"/>
          </p:cNvSpPr>
          <p:nvPr>
            <p:ph idx="1"/>
          </p:nvPr>
        </p:nvSpPr>
        <p:spPr>
          <a:xfrm>
            <a:off x="342902" y="3098801"/>
            <a:ext cx="10858498" cy="3568699"/>
          </a:xfrm>
        </p:spPr>
        <p:txBody>
          <a:bodyPr/>
          <a:lstStyle/>
          <a:p>
            <a:pPr marL="337293" lvl="1" indent="0">
              <a:lnSpc>
                <a:spcPts val="4374"/>
              </a:lnSpc>
              <a:buNone/>
            </a:pPr>
            <a:r>
              <a:rPr lang="en-US" sz="3124" dirty="0">
                <a:solidFill>
                  <a:srgbClr val="E9D8E7"/>
                </a:solidFill>
                <a:latin typeface="League Gothic"/>
              </a:rPr>
              <a:t>Foundation: Component-Based Unity development.</a:t>
            </a:r>
          </a:p>
          <a:p>
            <a:pPr marL="337293" lvl="1" indent="0">
              <a:lnSpc>
                <a:spcPts val="4374"/>
              </a:lnSpc>
              <a:buNone/>
            </a:pPr>
            <a:r>
              <a:rPr lang="en-US" sz="3124" dirty="0">
                <a:solidFill>
                  <a:srgbClr val="E9D8E7"/>
                </a:solidFill>
                <a:latin typeface="League Gothic"/>
              </a:rPr>
              <a:t>#1: </a:t>
            </a:r>
            <a:r>
              <a:rPr lang="en-US" sz="3124" dirty="0" err="1">
                <a:solidFill>
                  <a:srgbClr val="E9D8E7"/>
                </a:solidFill>
                <a:latin typeface="League Gothic"/>
              </a:rPr>
              <a:t>ScriptableObjects</a:t>
            </a:r>
            <a:r>
              <a:rPr lang="en-US" sz="3124" dirty="0">
                <a:solidFill>
                  <a:srgbClr val="E9D8E7"/>
                </a:solidFill>
                <a:latin typeface="League Gothic"/>
              </a:rPr>
              <a:t> (SOs) - Data-Driven Design:</a:t>
            </a:r>
          </a:p>
          <a:p>
            <a:pPr marL="737343" lvl="2" indent="0">
              <a:lnSpc>
                <a:spcPts val="4374"/>
              </a:lnSpc>
              <a:buNone/>
            </a:pPr>
            <a:r>
              <a:rPr lang="en-US" sz="2724" dirty="0">
                <a:solidFill>
                  <a:srgbClr val="E9D8E7"/>
                </a:solidFill>
                <a:latin typeface="League Gothic"/>
              </a:rPr>
              <a:t>Suites and abilities defined as data files (SOs).</a:t>
            </a:r>
          </a:p>
          <a:p>
            <a:pPr marL="737343" lvl="2" indent="0">
              <a:lnSpc>
                <a:spcPts val="4374"/>
              </a:lnSpc>
              <a:buNone/>
            </a:pPr>
            <a:r>
              <a:rPr lang="en-US" sz="2724" dirty="0">
                <a:solidFill>
                  <a:srgbClr val="E9D8E7"/>
                </a:solidFill>
                <a:latin typeface="League Gothic"/>
              </a:rPr>
              <a:t>New Suit = New Data, not new complex code.</a:t>
            </a:r>
          </a:p>
          <a:p>
            <a:pPr marL="737343" lvl="2" indent="0">
              <a:lnSpc>
                <a:spcPts val="4374"/>
              </a:lnSpc>
              <a:buNone/>
            </a:pPr>
            <a:r>
              <a:rPr lang="en-US" sz="2724" dirty="0">
                <a:solidFill>
                  <a:srgbClr val="E9D8E7"/>
                </a:solidFill>
                <a:latin typeface="League Gothic"/>
              </a:rPr>
              <a:t>Benefit: Flexible, easy iteration, thematic integration.</a:t>
            </a:r>
          </a:p>
        </p:txBody>
      </p:sp>
      <p:pic>
        <p:nvPicPr>
          <p:cNvPr id="9" name="Graphic 8">
            <a:extLst>
              <a:ext uri="{FF2B5EF4-FFF2-40B4-BE49-F238E27FC236}">
                <a16:creationId xmlns:a16="http://schemas.microsoft.com/office/drawing/2014/main" id="{41C8205B-8DFA-D113-6787-8995FEC815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46316" y="1257300"/>
            <a:ext cx="7187796" cy="8526065"/>
          </a:xfrm>
          <a:prstGeom prst="rect">
            <a:avLst/>
          </a:prstGeom>
        </p:spPr>
      </p:pic>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a:extLst>
            <a:ext uri="{FF2B5EF4-FFF2-40B4-BE49-F238E27FC236}">
              <a16:creationId xmlns:a16="http://schemas.microsoft.com/office/drawing/2014/main" id="{B6B08A5A-CD35-939B-D1E9-AEF4698D84B1}"/>
            </a:ext>
          </a:extLst>
        </p:cNvPr>
        <p:cNvGrpSpPr/>
        <p:nvPr/>
      </p:nvGrpSpPr>
      <p:grpSpPr>
        <a:xfrm>
          <a:off x="0" y="0"/>
          <a:ext cx="0" cy="0"/>
          <a:chOff x="0" y="0"/>
          <a:chExt cx="0" cy="0"/>
        </a:xfrm>
      </p:grpSpPr>
      <p:sp>
        <p:nvSpPr>
          <p:cNvPr id="4" name="Freeform 4">
            <a:extLst>
              <a:ext uri="{FF2B5EF4-FFF2-40B4-BE49-F238E27FC236}">
                <a16:creationId xmlns:a16="http://schemas.microsoft.com/office/drawing/2014/main" id="{22A72E05-F740-D1AA-7056-6DA8DD29F537}"/>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8358C-8F64-D450-EF4F-36467087FA8D}"/>
              </a:ext>
            </a:extLst>
          </p:cNvPr>
          <p:cNvSpPr>
            <a:spLocks noGrp="1"/>
          </p:cNvSpPr>
          <p:nvPr>
            <p:ph type="title"/>
          </p:nvPr>
        </p:nvSpPr>
        <p:spPr/>
        <p:txBody>
          <a:bodyPr>
            <a:normAutofit/>
          </a:bodyPr>
          <a:lstStyle/>
          <a:p>
            <a:pPr marL="674586" lvl="1" indent="-337293" algn="l" rtl="0">
              <a:lnSpc>
                <a:spcPts val="4374"/>
              </a:lnSpc>
              <a:spcBef>
                <a:spcPct val="20000"/>
              </a:spcBef>
              <a:buFont typeface="Arial"/>
              <a:buChar char="•"/>
            </a:pPr>
            <a:r>
              <a:rPr lang="en-US" sz="3124" kern="1200" dirty="0">
                <a:solidFill>
                  <a:srgbClr val="E9D8E7"/>
                </a:solidFill>
                <a:latin typeface="League Gothic"/>
                <a:ea typeface="+mn-ea"/>
                <a:cs typeface="+mn-cs"/>
              </a:rPr>
              <a:t>How We Solved It (Part 1): Smart Data &amp; Key Patterns</a:t>
            </a:r>
            <a:endParaRPr lang="en-IL" sz="3124" kern="12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66BDE045-E7FD-2D3F-F5C8-A3E07DFCC883}"/>
              </a:ext>
            </a:extLst>
          </p:cNvPr>
          <p:cNvSpPr>
            <a:spLocks noGrp="1"/>
          </p:cNvSpPr>
          <p:nvPr>
            <p:ph idx="1"/>
          </p:nvPr>
        </p:nvSpPr>
        <p:spPr>
          <a:xfrm>
            <a:off x="342902" y="3098801"/>
            <a:ext cx="10858498" cy="5473700"/>
          </a:xfrm>
        </p:spPr>
        <p:txBody>
          <a:bodyPr/>
          <a:lstStyle/>
          <a:p>
            <a:pPr marL="337293" lvl="1" indent="0">
              <a:lnSpc>
                <a:spcPts val="4374"/>
              </a:lnSpc>
              <a:buNone/>
            </a:pPr>
            <a:r>
              <a:rPr lang="en-US" sz="3124" dirty="0">
                <a:solidFill>
                  <a:srgbClr val="E9D8E7"/>
                </a:solidFill>
                <a:latin typeface="League Gothic"/>
              </a:rPr>
              <a:t>#2: Strategy Pattern (Player Powers):</a:t>
            </a:r>
          </a:p>
          <a:p>
            <a:pPr marL="737343" lvl="2" indent="0">
              <a:lnSpc>
                <a:spcPts val="4374"/>
              </a:lnSpc>
              <a:buNone/>
            </a:pPr>
            <a:r>
              <a:rPr lang="en-US" sz="2724" dirty="0">
                <a:solidFill>
                  <a:srgbClr val="E9D8E7"/>
                </a:solidFill>
                <a:latin typeface="League Gothic"/>
              </a:rPr>
              <a:t>Player swaps "game plans" (power sets) from absorbed essences.</a:t>
            </a:r>
          </a:p>
          <a:p>
            <a:pPr marL="737343" lvl="2" indent="0">
              <a:lnSpc>
                <a:spcPts val="4374"/>
              </a:lnSpc>
              <a:buNone/>
            </a:pPr>
            <a:r>
              <a:rPr lang="en-US" sz="2724" dirty="0">
                <a:solidFill>
                  <a:srgbClr val="E9D8E7"/>
                </a:solidFill>
                <a:latin typeface="League Gothic"/>
              </a:rPr>
              <a:t>Benefit: Fluid playstyle changes.</a:t>
            </a:r>
          </a:p>
        </p:txBody>
      </p:sp>
      <p:pic>
        <p:nvPicPr>
          <p:cNvPr id="11" name="Graphic 10">
            <a:extLst>
              <a:ext uri="{FF2B5EF4-FFF2-40B4-BE49-F238E27FC236}">
                <a16:creationId xmlns:a16="http://schemas.microsoft.com/office/drawing/2014/main" id="{DE96FE50-5C9B-F9BA-C88E-6DC8EC5E16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91800" y="1123099"/>
            <a:ext cx="7372348" cy="7975249"/>
          </a:xfrm>
          <a:prstGeom prst="rect">
            <a:avLst/>
          </a:prstGeom>
        </p:spPr>
      </p:pic>
    </p:spTree>
    <p:extLst>
      <p:ext uri="{BB962C8B-B14F-4D97-AF65-F5344CB8AC3E}">
        <p14:creationId xmlns:p14="http://schemas.microsoft.com/office/powerpoint/2010/main" val="278116355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1B1C31AA-FB3E-6670-832B-F924CB76BBDA}"/>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p:txBody>
          <a:bodyPr>
            <a:normAutofit/>
          </a:bodyPr>
          <a:lstStyle/>
          <a:p>
            <a:pPr marL="571500" indent="-571500" algn="l">
              <a:lnSpc>
                <a:spcPct val="80000"/>
              </a:lnSpc>
              <a:spcBef>
                <a:spcPct val="20000"/>
              </a:spcBef>
              <a:buFont typeface="Arial" pitchFamily="34" charset="0"/>
              <a:buChar char="•"/>
            </a:pPr>
            <a:r>
              <a:rPr lang="en-US" sz="3100" dirty="0">
                <a:solidFill>
                  <a:srgbClr val="E9D8E7"/>
                </a:solidFill>
                <a:latin typeface="League Gothic"/>
                <a:ea typeface="+mn-ea"/>
                <a:cs typeface="+mn-cs"/>
              </a:rPr>
              <a:t>How We Solved It (Part 2): System Flow &amp; Communication</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p:txBody>
          <a:bodyPr>
            <a:normAutofit fontScale="85000" lnSpcReduction="20000"/>
          </a:bodyPr>
          <a:lstStyle/>
          <a:p>
            <a:r>
              <a:rPr lang="en-US" sz="3700" dirty="0">
                <a:solidFill>
                  <a:srgbClr val="E9D8E7"/>
                </a:solidFill>
                <a:latin typeface="League Gothic"/>
              </a:rPr>
              <a:t>#3: State Pattern (Enemy AI &amp; Game Flow):</a:t>
            </a:r>
          </a:p>
          <a:p>
            <a:pPr lvl="1">
              <a:buChar char="•"/>
            </a:pPr>
            <a:r>
              <a:rPr lang="en-US" sz="3700" dirty="0">
                <a:solidFill>
                  <a:srgbClr val="E9D8E7"/>
                </a:solidFill>
                <a:latin typeface="League Gothic"/>
              </a:rPr>
              <a:t>Enemies: Clear behavior states (idle, chase, attack).</a:t>
            </a:r>
          </a:p>
          <a:p>
            <a:pPr lvl="1">
              <a:buChar char="•"/>
            </a:pPr>
            <a:r>
              <a:rPr lang="en-US" sz="3700" dirty="0">
                <a:solidFill>
                  <a:srgbClr val="E9D8E7"/>
                </a:solidFill>
                <a:latin typeface="League Gothic"/>
              </a:rPr>
              <a:t>Game: Defined states (menu, playing, paused).</a:t>
            </a:r>
          </a:p>
          <a:p>
            <a:pPr lvl="1">
              <a:buChar char="•"/>
            </a:pPr>
            <a:r>
              <a:rPr lang="en-US" sz="3700" dirty="0">
                <a:solidFill>
                  <a:srgbClr val="E9D8E7"/>
                </a:solidFill>
                <a:latin typeface="League Gothic"/>
              </a:rPr>
              <a:t>Benefit: Organized, </a:t>
            </a:r>
            <a:r>
              <a:rPr lang="en-US" sz="3700" dirty="0" err="1">
                <a:solidFill>
                  <a:srgbClr val="E9D8E7"/>
                </a:solidFill>
                <a:latin typeface="League Gothic"/>
              </a:rPr>
              <a:t>debuggable</a:t>
            </a:r>
            <a:r>
              <a:rPr lang="en-US" sz="3700" dirty="0">
                <a:solidFill>
                  <a:srgbClr val="E9D8E7"/>
                </a:solidFill>
                <a:latin typeface="League Gothic"/>
              </a:rPr>
              <a:t> complex behaviors.</a:t>
            </a:r>
          </a:p>
          <a:p>
            <a:r>
              <a:rPr lang="en-US" sz="3700" dirty="0">
                <a:solidFill>
                  <a:srgbClr val="E9D8E7"/>
                </a:solidFill>
                <a:latin typeface="League Gothic"/>
              </a:rPr>
              <a:t>#4: Observer Pattern (SO Event Channels - "Notice Board"):</a:t>
            </a:r>
          </a:p>
          <a:p>
            <a:pPr lvl="1">
              <a:buChar char="•"/>
            </a:pPr>
            <a:r>
              <a:rPr lang="en-US" sz="3700" dirty="0">
                <a:solidFill>
                  <a:srgbClr val="E9D8E7"/>
                </a:solidFill>
                <a:latin typeface="League Gothic"/>
              </a:rPr>
              <a:t>Event happens (player hit) -&gt; posts "notice" (SO Event).</a:t>
            </a:r>
          </a:p>
          <a:p>
            <a:pPr lvl="1">
              <a:buChar char="•"/>
            </a:pPr>
            <a:r>
              <a:rPr lang="en-US" sz="3700" dirty="0">
                <a:solidFill>
                  <a:srgbClr val="E9D8E7"/>
                </a:solidFill>
                <a:latin typeface="League Gothic"/>
              </a:rPr>
              <a:t>Other systems (UI, sound) react if interested. No direct links.</a:t>
            </a:r>
          </a:p>
          <a:p>
            <a:pPr lvl="1">
              <a:buChar char="•"/>
            </a:pPr>
            <a:r>
              <a:rPr lang="en-US" sz="3700" dirty="0">
                <a:solidFill>
                  <a:srgbClr val="E9D8E7"/>
                </a:solidFill>
                <a:latin typeface="League Gothic"/>
              </a:rPr>
              <a:t>Benefit: Decoupled systems, cleaner code, maintainable.</a:t>
            </a:r>
          </a:p>
          <a:p>
            <a:r>
              <a:rPr lang="en-US" sz="3700" dirty="0">
                <a:solidFill>
                  <a:srgbClr val="E9D8E7"/>
                </a:solidFill>
                <a:latin typeface="League Gothic"/>
              </a:rPr>
              <a:t>Key Tech: URP (visuals), A* Pathfinding (enemy nav).</a:t>
            </a:r>
          </a:p>
          <a:p>
            <a:endParaRPr lang="en-IL" dirty="0"/>
          </a:p>
        </p:txBody>
      </p:sp>
      <p:pic>
        <p:nvPicPr>
          <p:cNvPr id="6" name="Graphic 5">
            <a:extLst>
              <a:ext uri="{FF2B5EF4-FFF2-40B4-BE49-F238E27FC236}">
                <a16:creationId xmlns:a16="http://schemas.microsoft.com/office/drawing/2014/main" id="{E99ABDB9-E13D-2034-65F3-05FD3A2FC6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55186" y="1945744"/>
            <a:ext cx="5404113" cy="8735591"/>
          </a:xfrm>
          <a:prstGeom prst="rect">
            <a:avLst/>
          </a:prstGeom>
        </p:spPr>
      </p:pic>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04BF5EE6-2AF1-C516-B941-D26471F64F1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lstStyle/>
          <a:p>
            <a:r>
              <a:rPr lang="en-US" dirty="0"/>
              <a:t> </a:t>
            </a:r>
            <a:r>
              <a:rPr lang="en-US" sz="3100" dirty="0">
                <a:solidFill>
                  <a:srgbClr val="E9D8E7"/>
                </a:solidFill>
                <a:latin typeface="League Gothic"/>
                <a:ea typeface="+mn-ea"/>
                <a:cs typeface="+mn-cs"/>
              </a:rPr>
              <a:t>So, Did Our Plan Work?</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1028702" y="7383293"/>
            <a:ext cx="8053808" cy="569387"/>
          </a:xfrm>
          <a:prstGeom prst="rect">
            <a:avLst/>
          </a:prstGeom>
          <a:noFill/>
        </p:spPr>
        <p:txBody>
          <a:bodyPr wrap="none" rtlCol="0">
            <a:spAutoFit/>
          </a:bodyPr>
          <a:lstStyle/>
          <a:p>
            <a:r>
              <a:rPr lang="en-US" sz="2700" dirty="0"/>
              <a:t>[</a:t>
            </a:r>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416</TotalTime>
  <Words>1369</Words>
  <Application>Microsoft Office PowerPoint</Application>
  <PresentationFormat>Custom</PresentationFormat>
  <Paragraphs>107</Paragraphs>
  <Slides>13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Indi Kazka</vt:lpstr>
      <vt:lpstr>Calibri</vt:lpstr>
      <vt:lpstr>League Gothic</vt:lpstr>
      <vt:lpstr>Aptos</vt:lpstr>
      <vt:lpstr>Arial</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1): Smart Data &amp; Key Patterns</vt:lpstr>
      <vt:lpstr>How We Solved It (Part 2): System Flow &amp; Communication</vt:lpstr>
      <vt:lpstr> So, Did Our Plan Work?</vt:lpstr>
      <vt:lpstr>The Coolest Part &amp; What's Next</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83</cp:revision>
  <dcterms:created xsi:type="dcterms:W3CDTF">2006-08-16T00:00:00Z</dcterms:created>
  <dcterms:modified xsi:type="dcterms:W3CDTF">2025-05-18T16:52:02Z</dcterms:modified>
  <dc:identifier>DAGnZ0M5Nl0</dc:identifier>
</cp:coreProperties>
</file>